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61" r:id="rId6"/>
    <p:sldId id="272" r:id="rId7"/>
    <p:sldId id="273" r:id="rId8"/>
    <p:sldId id="263" r:id="rId9"/>
    <p:sldId id="275" r:id="rId10"/>
    <p:sldId id="276" r:id="rId11"/>
    <p:sldId id="277" r:id="rId12"/>
    <p:sldId id="279" r:id="rId13"/>
    <p:sldId id="278" r:id="rId14"/>
    <p:sldId id="280" r:id="rId15"/>
    <p:sldId id="281" r:id="rId16"/>
    <p:sldId id="267" r:id="rId17"/>
    <p:sldId id="282" r:id="rId18"/>
    <p:sldId id="283" r:id="rId19"/>
    <p:sldId id="284" r:id="rId20"/>
    <p:sldId id="266" r:id="rId21"/>
    <p:sldId id="260" r:id="rId22"/>
    <p:sldId id="274" r:id="rId23"/>
    <p:sldId id="268" r:id="rId24"/>
    <p:sldId id="26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935CA1-A25A-4BA8-8E18-FA93E85B55B4}">
          <p14:sldIdLst>
            <p14:sldId id="256"/>
            <p14:sldId id="257"/>
            <p14:sldId id="269"/>
            <p14:sldId id="270"/>
            <p14:sldId id="261"/>
            <p14:sldId id="272"/>
            <p14:sldId id="273"/>
            <p14:sldId id="263"/>
            <p14:sldId id="275"/>
            <p14:sldId id="276"/>
            <p14:sldId id="277"/>
            <p14:sldId id="279"/>
            <p14:sldId id="278"/>
            <p14:sldId id="280"/>
            <p14:sldId id="281"/>
            <p14:sldId id="267"/>
            <p14:sldId id="282"/>
            <p14:sldId id="283"/>
            <p14:sldId id="284"/>
            <p14:sldId id="266"/>
          </p14:sldIdLst>
        </p14:section>
        <p14:section name="Сonclusions" id="{F0F9A96A-558B-4C5F-A150-AE19862C3472}">
          <p14:sldIdLst>
            <p14:sldId id="260"/>
            <p14:sldId id="274"/>
            <p14:sldId id="268"/>
          </p14:sldIdLst>
        </p14:section>
        <p14:section name="Additional slides" id="{F0B6928C-443D-4F77-9ECF-B7B0139E048E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1AC"/>
    <a:srgbClr val="FFFFFF"/>
    <a:srgbClr val="3DE4F1"/>
    <a:srgbClr val="578E70"/>
    <a:srgbClr val="1B2B4C"/>
    <a:srgbClr val="512421"/>
    <a:srgbClr val="9B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1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F6F6FC-C07A-483A-9733-7F97A34C1295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E51953-2579-41FF-A7B9-996EAB3EC0E6}"/>
              </a:ext>
            </a:extLst>
          </p:cNvPr>
          <p:cNvSpPr/>
          <p:nvPr userDrawn="1"/>
        </p:nvSpPr>
        <p:spPr>
          <a:xfrm>
            <a:off x="0" y="0"/>
            <a:ext cx="8610600" cy="6858000"/>
          </a:xfrm>
          <a:prstGeom prst="rect">
            <a:avLst/>
          </a:prstGeom>
          <a:solidFill>
            <a:srgbClr val="308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85682-D733-4102-9B27-3A164E63E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74" y="2235200"/>
            <a:ext cx="7527851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0A7E34-5FBA-4520-9BDF-8115388B4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2601119"/>
            <a:ext cx="3581401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0BB655-EDCB-4987-9236-3DC223FE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8627DA-3A09-4510-B5DF-60DAA806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15D0EC-FF99-4B8D-B54F-E421EFB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47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0040F-6F8F-4806-A02B-FDFD030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8EF641-D96E-4D4B-BE16-816AB5D98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543BB0-499E-421B-B6A9-2445F258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3587C5-18FF-4A1D-9144-0AA70A52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FCE3A-9B4D-44E5-BE21-8CBFFCA8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59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C21554-9D2E-4276-897E-DFC0D7E90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EA2542-8FF2-4CC0-9B95-EBBACF81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189932-2637-4821-8598-4F8E424B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BF3588-CEAB-4F10-8056-5D56E780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DA8625-2479-4E62-BA1B-AD36474C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61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7B66C8-4ED8-401F-A27A-1DA97FE88BE8}"/>
              </a:ext>
            </a:extLst>
          </p:cNvPr>
          <p:cNvSpPr/>
          <p:nvPr userDrawn="1"/>
        </p:nvSpPr>
        <p:spPr>
          <a:xfrm>
            <a:off x="0" y="-74427"/>
            <a:ext cx="12192000" cy="1332367"/>
          </a:xfrm>
          <a:prstGeom prst="rect">
            <a:avLst/>
          </a:prstGeom>
          <a:solidFill>
            <a:srgbClr val="308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89729-B08F-4483-999D-5DA5D041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9"/>
            <a:ext cx="10515600" cy="1325563"/>
          </a:xfr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5F2BE-DB16-42F7-8145-2504C8289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FF810-23FD-4B7E-90A7-B61A5164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6C2444-895E-48FD-ACB0-6533010D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D2074-97C0-482F-83C9-59DEA88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5695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9492959-D1B5-41CB-A69C-6D1610CE77E1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4A4D5E-DBEE-4FF1-BBC0-41F2E3A9BE56}"/>
              </a:ext>
            </a:extLst>
          </p:cNvPr>
          <p:cNvSpPr/>
          <p:nvPr userDrawn="1"/>
        </p:nvSpPr>
        <p:spPr>
          <a:xfrm>
            <a:off x="0" y="1233061"/>
            <a:ext cx="12192000" cy="168004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2E7D9E6-76BD-4B0F-B676-BDF693A1F2A9}"/>
              </a:ext>
            </a:extLst>
          </p:cNvPr>
          <p:cNvSpPr/>
          <p:nvPr userDrawn="1"/>
        </p:nvSpPr>
        <p:spPr>
          <a:xfrm>
            <a:off x="0" y="6689996"/>
            <a:ext cx="12192000" cy="168004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84BE2-3ECE-4978-A94E-D0838EA0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43C895-65F0-4CFB-BE13-51A2F3E1F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8839FC-15D9-4818-B67B-C21200B0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72187-8AF2-4913-8333-24671E38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91A1B7-F183-41F7-92F2-2B54C877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1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A3EA75-41CC-4F8A-9939-0E8573C0922F}"/>
              </a:ext>
            </a:extLst>
          </p:cNvPr>
          <p:cNvSpPr/>
          <p:nvPr userDrawn="1"/>
        </p:nvSpPr>
        <p:spPr>
          <a:xfrm>
            <a:off x="0" y="-74427"/>
            <a:ext cx="12192000" cy="1332367"/>
          </a:xfrm>
          <a:prstGeom prst="rect">
            <a:avLst/>
          </a:prstGeom>
          <a:solidFill>
            <a:srgbClr val="308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58408B-01BA-400F-BCF1-427728438155}"/>
              </a:ext>
            </a:extLst>
          </p:cNvPr>
          <p:cNvSpPr/>
          <p:nvPr userDrawn="1"/>
        </p:nvSpPr>
        <p:spPr>
          <a:xfrm>
            <a:off x="0" y="1233061"/>
            <a:ext cx="12192000" cy="168004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53BEAEF-DA5B-4B8E-B77B-A7A3AC129F28}"/>
              </a:ext>
            </a:extLst>
          </p:cNvPr>
          <p:cNvSpPr/>
          <p:nvPr userDrawn="1"/>
        </p:nvSpPr>
        <p:spPr>
          <a:xfrm>
            <a:off x="0" y="6689996"/>
            <a:ext cx="12192000" cy="168004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9827A-EBE6-433F-915C-895F3A7B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CC03F-2DD3-47B9-B3C0-1228BCC38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37953A-02EE-49FC-AAB2-D996416E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61B816-7DFA-4362-AF4E-96729AAA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F81F55-C867-40AC-A58E-E4BB3589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4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7B512-F339-4CF5-AF9E-1F3542EB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578B6B-2D62-4E13-A3B5-6DDC247F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02386F-A66C-427B-8950-ACA8E7A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CF277D2-690D-4A15-A069-AFC8868DE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0B9F00-931D-48B0-B4C2-356A98991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B9E7A7A-11D6-495D-BA05-C8CAB400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DFB2D0-2FB7-42DE-95B9-268E80F1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14B882-B6BB-453A-9A5E-21D28520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19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689A9-D405-43EA-B88B-2FA165BA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A321FC-12B7-4E9F-B76B-9AA6E516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4D0138-17BA-4465-95B4-9F00F38E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B99DAC-8D26-4EE0-8093-E6E10119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7BA3A3-2911-4E3B-927E-083CBDBD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7E2243-1DBD-4990-9F78-CF05BC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A0A96-C008-4A4E-A4DB-33F17903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4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B54E1-1CFB-4DFF-A8E8-BF9DA785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BC2548-7B61-4C8A-AAA9-BFF41BB5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F3B7AF-8C09-4F26-A681-E800C5DBA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32E08-3488-48AE-B256-FB9C6025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2BE14-1529-4CE7-9170-D58D8C2B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CBA62-749A-4746-AFAF-68C3FA34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62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0BF7-CC87-4623-BB00-8875A5FD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B33953-A6B9-4D6E-87FB-312B41863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356ECC-7F46-42FA-8751-30372A6AD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2994D8-7DFF-4F62-9650-6C3C66BA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27B634-B489-4738-8020-78BF02E5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BD3038-C83D-4729-B39B-FC69B0DD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5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4BE80-1376-48BC-92CE-D03DA4F5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009EA-5789-4F2C-9171-C018439E3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6EE02-B579-46D5-B5F7-E31E1C2B0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1410F-F635-4EF9-AC9B-EA2038988477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BB9F53-BAF7-4301-B2E2-B6C6DF00C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59712D-4C8D-4191-A2BD-17DDA5F4A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2959-D1B5-41CB-A69C-6D1610CE7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6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36C3F-2750-402F-B7B3-6AE8AAE3D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37" y="1755356"/>
            <a:ext cx="8160550" cy="3347288"/>
          </a:xfrm>
        </p:spPr>
        <p:txBody>
          <a:bodyPr>
            <a:noAutofit/>
          </a:bodyPr>
          <a:lstStyle/>
          <a:p>
            <a:r>
              <a:rPr lang="ru-RU" sz="4400" dirty="0"/>
              <a:t>Разработка алгоритмов  и программных средств локализации злокачественных опухолей на гистологических изображениях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C1F770-87F0-4241-A82C-2A876963D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9121" y="2601119"/>
            <a:ext cx="3671777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Подготовил:</a:t>
            </a:r>
          </a:p>
          <a:p>
            <a:pPr algn="l"/>
            <a:r>
              <a:rPr lang="ru-RU" dirty="0"/>
              <a:t>Крук Т.С.</a:t>
            </a:r>
          </a:p>
          <a:p>
            <a:pPr algn="l"/>
            <a:r>
              <a:rPr lang="ru-RU" dirty="0"/>
              <a:t>Научный руководитель: </a:t>
            </a:r>
          </a:p>
          <a:p>
            <a:pPr algn="l"/>
            <a:r>
              <a:rPr lang="ru-RU" dirty="0"/>
              <a:t>Ковалев В. А.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B2992B6-5C37-49E1-A59A-FBFF9F89F326}"/>
              </a:ext>
            </a:extLst>
          </p:cNvPr>
          <p:cNvCxnSpPr>
            <a:cxnSpLocks/>
          </p:cNvCxnSpPr>
          <p:nvPr/>
        </p:nvCxnSpPr>
        <p:spPr>
          <a:xfrm>
            <a:off x="318499" y="1787969"/>
            <a:ext cx="794192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BAD6D60-C645-4CBB-B6A5-EC71D3DF80B0}"/>
              </a:ext>
            </a:extLst>
          </p:cNvPr>
          <p:cNvCxnSpPr>
            <a:cxnSpLocks/>
          </p:cNvCxnSpPr>
          <p:nvPr/>
        </p:nvCxnSpPr>
        <p:spPr>
          <a:xfrm>
            <a:off x="318499" y="5400342"/>
            <a:ext cx="794192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9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24DDA-881A-494F-8074-2C195AF1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363E9-2E64-4182-8AA8-41D1F295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0337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Бинаризация изображения по диапазону.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Получение маски применением преобразования расстояния.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Цикл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en-US" dirty="0"/>
              <a:t>t</a:t>
            </a:r>
            <a:r>
              <a:rPr lang="ru-RU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Бинаризация маски по порогу</a:t>
            </a:r>
            <a:r>
              <a:rPr lang="en-US" dirty="0"/>
              <a:t> t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Удаление уже найденных клеток.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Поиск координат новых раковых клеток.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8CFFC32-9AE7-4B7B-8A26-829624CB79E3}"/>
              </a:ext>
            </a:extLst>
          </p:cNvPr>
          <p:cNvGrpSpPr/>
          <p:nvPr/>
        </p:nvGrpSpPr>
        <p:grpSpPr>
          <a:xfrm>
            <a:off x="7246373" y="2406446"/>
            <a:ext cx="4599039" cy="2271112"/>
            <a:chOff x="7246373" y="2406446"/>
            <a:chExt cx="4599039" cy="2271112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2CDA61D4-ED53-4DBD-89DB-655B1A20147B}"/>
                </a:ext>
              </a:extLst>
            </p:cNvPr>
            <p:cNvGrpSpPr/>
            <p:nvPr/>
          </p:nvGrpSpPr>
          <p:grpSpPr>
            <a:xfrm>
              <a:off x="7246373" y="2406446"/>
              <a:ext cx="4599039" cy="2271112"/>
              <a:chOff x="7246373" y="2406446"/>
              <a:chExt cx="4599039" cy="2271112"/>
            </a:xfrm>
          </p:grpSpPr>
          <p:sp>
            <p:nvSpPr>
              <p:cNvPr id="5" name="Прямоугольный треугольник 4">
                <a:extLst>
                  <a:ext uri="{FF2B5EF4-FFF2-40B4-BE49-F238E27FC236}">
                    <a16:creationId xmlns:a16="http://schemas.microsoft.com/office/drawing/2014/main" id="{E73DC076-F78E-4096-A7D0-324314A9DD95}"/>
                  </a:ext>
                </a:extLst>
              </p:cNvPr>
              <p:cNvSpPr/>
              <p:nvPr/>
            </p:nvSpPr>
            <p:spPr>
              <a:xfrm>
                <a:off x="7934631" y="2406446"/>
                <a:ext cx="3293807" cy="1455175"/>
              </a:xfrm>
              <a:prstGeom prst="rtTriangle">
                <a:avLst/>
              </a:prstGeom>
              <a:solidFill>
                <a:srgbClr val="3081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279538-9ADE-4731-9F3E-E3443C074DE8}"/>
                  </a:ext>
                </a:extLst>
              </p:cNvPr>
              <p:cNvSpPr txBox="1"/>
              <p:nvPr/>
            </p:nvSpPr>
            <p:spPr>
              <a:xfrm>
                <a:off x="7246373" y="4031227"/>
                <a:ext cx="1376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MAX</a:t>
                </a:r>
              </a:p>
              <a:p>
                <a:pPr algn="ctr"/>
                <a:r>
                  <a:rPr lang="ru-RU" dirty="0"/>
                  <a:t>расстояние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CC489C-CFAD-458A-BFEC-C32AFD6B566C}"/>
                  </a:ext>
                </a:extLst>
              </p:cNvPr>
              <p:cNvSpPr txBox="1"/>
              <p:nvPr/>
            </p:nvSpPr>
            <p:spPr>
              <a:xfrm>
                <a:off x="10468896" y="4031227"/>
                <a:ext cx="1376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MIN</a:t>
                </a:r>
              </a:p>
              <a:p>
                <a:pPr algn="ctr"/>
                <a:r>
                  <a:rPr lang="ru-RU" dirty="0"/>
                  <a:t>расстояние</a:t>
                </a:r>
              </a:p>
            </p:txBody>
          </p:sp>
        </p:grp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9B432D8-0E33-487C-A23F-B3E870B7E37E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8622889" y="4354393"/>
              <a:ext cx="1846007" cy="0"/>
            </a:xfrm>
            <a:prstGeom prst="straightConnector1">
              <a:avLst/>
            </a:prstGeom>
            <a:ln w="76200">
              <a:solidFill>
                <a:srgbClr val="3081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59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72EC8-6E4B-4078-BE26-0307412B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Бинаризация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21121A-CFB3-4B0D-B221-02F7D0867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6265" cy="4351338"/>
          </a:xfrm>
        </p:spPr>
        <p:txBody>
          <a:bodyPr/>
          <a:lstStyle/>
          <a:p>
            <a:r>
              <a:rPr lang="en-US" dirty="0"/>
              <a:t>RGB --&gt; HSV (</a:t>
            </a:r>
            <a:r>
              <a:rPr lang="ru-RU" dirty="0"/>
              <a:t>тон, насыщенность, значение).</a:t>
            </a:r>
          </a:p>
          <a:p>
            <a:r>
              <a:rPr lang="ru-RU" u="sng" dirty="0"/>
              <a:t>Бинаризация </a:t>
            </a:r>
            <a:r>
              <a:rPr lang="ru-RU" dirty="0"/>
              <a:t>- перевод цветного в черно-белое.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8EA8A-7C7E-4DD7-9F83-5DDD692E3D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43" y="5335049"/>
            <a:ext cx="3111575" cy="1088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458ADA-4FF8-4D8E-9EC3-DEE2597FA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52" y="2883166"/>
            <a:ext cx="2991772" cy="239341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EB6FA35-3C22-4D68-9BB8-18BDAB409259}"/>
              </a:ext>
            </a:extLst>
          </p:cNvPr>
          <p:cNvGrpSpPr/>
          <p:nvPr/>
        </p:nvGrpSpPr>
        <p:grpSpPr>
          <a:xfrm>
            <a:off x="1397407" y="3310200"/>
            <a:ext cx="5987845" cy="1887793"/>
            <a:chOff x="1397407" y="3241376"/>
            <a:chExt cx="5987845" cy="188779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2AB12B3-C034-4173-A721-05EEFC7F62E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25" y="3408900"/>
              <a:ext cx="5256613" cy="1552746"/>
            </a:xfrm>
            <a:prstGeom prst="rect">
              <a:avLst/>
            </a:prstGeom>
          </p:spPr>
        </p:pic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7F829B07-9336-452A-A611-E14D5AE960A5}"/>
                </a:ext>
              </a:extLst>
            </p:cNvPr>
            <p:cNvSpPr/>
            <p:nvPr/>
          </p:nvSpPr>
          <p:spPr>
            <a:xfrm>
              <a:off x="1397407" y="3241376"/>
              <a:ext cx="5987845" cy="1887793"/>
            </a:xfrm>
            <a:prstGeom prst="roundRect">
              <a:avLst/>
            </a:prstGeom>
            <a:noFill/>
            <a:ln w="57150">
              <a:solidFill>
                <a:srgbClr val="308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001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4CDFD-246F-4ABA-A5AB-C6EE1E5C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6F928-9EF9-4A6D-9C41-02DADD854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28A354-D64D-40F7-A8A2-9ED413537F73}"/>
              </a:ext>
            </a:extLst>
          </p:cNvPr>
          <p:cNvSpPr/>
          <p:nvPr/>
        </p:nvSpPr>
        <p:spPr>
          <a:xfrm>
            <a:off x="-1" y="-92467"/>
            <a:ext cx="12192001" cy="6950467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2B97A6-059A-407A-BB92-B51F8CF574D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46"/>
          <a:stretch/>
        </p:blipFill>
        <p:spPr bwMode="auto">
          <a:xfrm>
            <a:off x="984405" y="789405"/>
            <a:ext cx="10223188" cy="5186722"/>
          </a:xfrm>
          <a:prstGeom prst="rect">
            <a:avLst/>
          </a:prstGeom>
          <a:ln w="76200">
            <a:solidFill>
              <a:srgbClr val="3081A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CF764AD0-3C04-472F-A07F-20DFE14AB261}"/>
              </a:ext>
            </a:extLst>
          </p:cNvPr>
          <p:cNvSpPr/>
          <p:nvPr/>
        </p:nvSpPr>
        <p:spPr>
          <a:xfrm rot="1805557">
            <a:off x="7800672" y="1679842"/>
            <a:ext cx="607058" cy="870252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1C2536A-50B4-47C9-BBF3-65C5CDB45506}"/>
              </a:ext>
            </a:extLst>
          </p:cNvPr>
          <p:cNvSpPr/>
          <p:nvPr/>
        </p:nvSpPr>
        <p:spPr>
          <a:xfrm rot="18298510">
            <a:off x="9849771" y="4293907"/>
            <a:ext cx="645411" cy="570893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CA25DB4-EAEA-466D-AA5C-986CF03390CB}"/>
              </a:ext>
            </a:extLst>
          </p:cNvPr>
          <p:cNvSpPr/>
          <p:nvPr/>
        </p:nvSpPr>
        <p:spPr>
          <a:xfrm rot="6455938">
            <a:off x="8628058" y="3275934"/>
            <a:ext cx="676677" cy="716268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5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6AE7B-F737-4583-B66C-F860F263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transform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F054F-C50A-4750-8093-2B1A0F10C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1181" cy="4351338"/>
          </a:xfrm>
        </p:spPr>
        <p:txBody>
          <a:bodyPr/>
          <a:lstStyle/>
          <a:p>
            <a:r>
              <a:rPr lang="ru-RU" b="1" dirty="0" err="1">
                <a:ea typeface="Times New Roman" panose="02020603050405020304" pitchFamily="18" charset="0"/>
              </a:rPr>
              <a:t>Distance</a:t>
            </a:r>
            <a:r>
              <a:rPr lang="ru-RU" b="1" dirty="0">
                <a:ea typeface="Times New Roman" panose="02020603050405020304" pitchFamily="18" charset="0"/>
              </a:rPr>
              <a:t> </a:t>
            </a:r>
            <a:r>
              <a:rPr lang="ru-RU" b="1" dirty="0" err="1">
                <a:ea typeface="Times New Roman" panose="02020603050405020304" pitchFamily="18" charset="0"/>
              </a:rPr>
              <a:t>transform</a:t>
            </a:r>
            <a:r>
              <a:rPr lang="ru-RU" b="1" dirty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(преобразование расстояния) представляет собой бинарное изображение, где значение каждого пикселя заменяется его расстоянием до ближайшего пикселя фона.</a:t>
            </a:r>
            <a:endParaRPr lang="ru-RU" dirty="0"/>
          </a:p>
          <a:p>
            <a:endParaRPr lang="ru-RU" dirty="0"/>
          </a:p>
        </p:txBody>
      </p:sp>
      <p:pic>
        <p:nvPicPr>
          <p:cNvPr id="6" name="Рисунок 5" descr="http://techcave.ru/upload/000/u2/005/f6cc4f9b.png">
            <a:extLst>
              <a:ext uri="{FF2B5EF4-FFF2-40B4-BE49-F238E27FC236}">
                <a16:creationId xmlns:a16="http://schemas.microsoft.com/office/drawing/2014/main" id="{6AD932AF-4849-41AF-897F-ECE41394A7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55" y="3222325"/>
            <a:ext cx="2363532" cy="315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650896-F954-40D4-B5B6-8E050AFB14EB}"/>
              </a:ext>
            </a:extLst>
          </p:cNvPr>
          <p:cNvPicPr/>
          <p:nvPr/>
        </p:nvPicPr>
        <p:blipFill rotWithShape="1">
          <a:blip r:embed="rId3"/>
          <a:srcRect t="-2624" b="-1"/>
          <a:stretch/>
        </p:blipFill>
        <p:spPr>
          <a:xfrm>
            <a:off x="7586714" y="3187912"/>
            <a:ext cx="2363532" cy="3227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5776F93-55ED-4EBB-AB44-F024FF919260}"/>
              </a:ext>
            </a:extLst>
          </p:cNvPr>
          <p:cNvCxnSpPr/>
          <p:nvPr/>
        </p:nvCxnSpPr>
        <p:spPr>
          <a:xfrm>
            <a:off x="5172997" y="4639528"/>
            <a:ext cx="1846007" cy="0"/>
          </a:xfrm>
          <a:prstGeom prst="straightConnector1">
            <a:avLst/>
          </a:prstGeom>
          <a:ln w="76200">
            <a:solidFill>
              <a:srgbClr val="3081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4CDFD-246F-4ABA-A5AB-C6EE1E5C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6F928-9EF9-4A6D-9C41-02DADD854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28A354-D64D-40F7-A8A2-9ED413537F73}"/>
              </a:ext>
            </a:extLst>
          </p:cNvPr>
          <p:cNvSpPr/>
          <p:nvPr/>
        </p:nvSpPr>
        <p:spPr>
          <a:xfrm>
            <a:off x="-1" y="-92467"/>
            <a:ext cx="12192001" cy="6950467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68824E-4223-4261-9ACC-DE3F4BC89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8"/>
          <a:stretch/>
        </p:blipFill>
        <p:spPr>
          <a:xfrm>
            <a:off x="1258682" y="983267"/>
            <a:ext cx="9674636" cy="4891466"/>
          </a:xfrm>
          <a:prstGeom prst="rect">
            <a:avLst/>
          </a:prstGeom>
          <a:ln w="57150">
            <a:solidFill>
              <a:srgbClr val="3081AC"/>
            </a:solidFill>
          </a:ln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2513203-AE13-43A6-9511-1C4AF8FA241A}"/>
              </a:ext>
            </a:extLst>
          </p:cNvPr>
          <p:cNvCxnSpPr>
            <a:cxnSpLocks/>
          </p:cNvCxnSpPr>
          <p:nvPr/>
        </p:nvCxnSpPr>
        <p:spPr>
          <a:xfrm>
            <a:off x="6065520" y="983267"/>
            <a:ext cx="0" cy="4891466"/>
          </a:xfrm>
          <a:prstGeom prst="line">
            <a:avLst/>
          </a:prstGeom>
          <a:ln w="76200">
            <a:solidFill>
              <a:srgbClr val="30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C9FB4-BD4E-4BF0-9AD9-AE136017BFAB}"/>
              </a:ext>
            </a:extLst>
          </p:cNvPr>
          <p:cNvCxnSpPr>
            <a:cxnSpLocks/>
          </p:cNvCxnSpPr>
          <p:nvPr/>
        </p:nvCxnSpPr>
        <p:spPr>
          <a:xfrm>
            <a:off x="6141720" y="983107"/>
            <a:ext cx="0" cy="4891466"/>
          </a:xfrm>
          <a:prstGeom prst="line">
            <a:avLst/>
          </a:prstGeom>
          <a:ln w="76200">
            <a:solidFill>
              <a:srgbClr val="30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3D3CA-F5DB-4086-B9EA-5EAFFDA4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итерации цикла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125F4-A8C6-4195-B3D8-E23C30459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FloodFill</a:t>
            </a:r>
            <a:endParaRPr lang="en-US" dirty="0"/>
          </a:p>
          <a:p>
            <a:r>
              <a:rPr lang="en-US" dirty="0"/>
              <a:t>OpenCV </a:t>
            </a:r>
            <a:r>
              <a:rPr lang="en-US" dirty="0" err="1"/>
              <a:t>FindContours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3FFB42-FB55-4617-ADEB-3B79A166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220" y="1621560"/>
            <a:ext cx="4737948" cy="4789446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5CCBAF1-FBF1-4DAE-83EF-86930CA3B9F2}"/>
              </a:ext>
            </a:extLst>
          </p:cNvPr>
          <p:cNvGrpSpPr/>
          <p:nvPr/>
        </p:nvGrpSpPr>
        <p:grpSpPr>
          <a:xfrm>
            <a:off x="6096000" y="3126657"/>
            <a:ext cx="4562168" cy="3284349"/>
            <a:chOff x="6096000" y="3126657"/>
            <a:chExt cx="4562168" cy="3284349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456621F-F072-414E-B841-E243055CB104}"/>
                </a:ext>
              </a:extLst>
            </p:cNvPr>
            <p:cNvSpPr/>
            <p:nvPr/>
          </p:nvSpPr>
          <p:spPr>
            <a:xfrm>
              <a:off x="6096000" y="3126657"/>
              <a:ext cx="4424516" cy="15633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14E0E49-D498-4AA9-BABA-4C8CE8F62892}"/>
                </a:ext>
              </a:extLst>
            </p:cNvPr>
            <p:cNvSpPr/>
            <p:nvPr/>
          </p:nvSpPr>
          <p:spPr>
            <a:xfrm>
              <a:off x="6233652" y="5309419"/>
              <a:ext cx="4424516" cy="1063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B9CCE38-63B0-48BE-AA5F-BE8171893979}"/>
                </a:ext>
              </a:extLst>
            </p:cNvPr>
            <p:cNvSpPr/>
            <p:nvPr/>
          </p:nvSpPr>
          <p:spPr>
            <a:xfrm>
              <a:off x="9894967" y="4693750"/>
              <a:ext cx="763201" cy="1717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F9C3B1F4-1500-4D1D-A541-E7127CB6B4FC}"/>
              </a:ext>
            </a:extLst>
          </p:cNvPr>
          <p:cNvSpPr/>
          <p:nvPr/>
        </p:nvSpPr>
        <p:spPr>
          <a:xfrm>
            <a:off x="7603331" y="2706387"/>
            <a:ext cx="257969" cy="2244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5B03D0E-E913-4BEA-A8B2-5DAAD0F1A812}"/>
              </a:ext>
            </a:extLst>
          </p:cNvPr>
          <p:cNvSpPr/>
          <p:nvPr/>
        </p:nvSpPr>
        <p:spPr>
          <a:xfrm>
            <a:off x="9508331" y="4963174"/>
            <a:ext cx="257969" cy="2244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4CDFD-246F-4ABA-A5AB-C6EE1E5C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6F928-9EF9-4A6D-9C41-02DADD854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28A354-D64D-40F7-A8A2-9ED413537F73}"/>
              </a:ext>
            </a:extLst>
          </p:cNvPr>
          <p:cNvSpPr/>
          <p:nvPr/>
        </p:nvSpPr>
        <p:spPr>
          <a:xfrm>
            <a:off x="-1" y="-92467"/>
            <a:ext cx="12192001" cy="6950467"/>
          </a:xfrm>
          <a:prstGeom prst="rect">
            <a:avLst/>
          </a:prstGeom>
          <a:solidFill>
            <a:srgbClr val="1B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49CB111-5394-404A-A82D-78901F6A13CD}"/>
              </a:ext>
            </a:extLst>
          </p:cNvPr>
          <p:cNvGrpSpPr/>
          <p:nvPr/>
        </p:nvGrpSpPr>
        <p:grpSpPr>
          <a:xfrm>
            <a:off x="494706" y="722962"/>
            <a:ext cx="11202589" cy="5412077"/>
            <a:chOff x="390418" y="722961"/>
            <a:chExt cx="11202589" cy="5412077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81C1584-C7E3-4F10-8708-86B1F8D8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0328" y="722961"/>
              <a:ext cx="5322679" cy="5412077"/>
            </a:xfrm>
            <a:prstGeom prst="rect">
              <a:avLst/>
            </a:prstGeom>
            <a:ln w="76200">
              <a:solidFill>
                <a:srgbClr val="3081AC"/>
              </a:solidFill>
            </a:ln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415B175-1DC0-44C2-9E47-C70128CD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418" y="722961"/>
              <a:ext cx="5280917" cy="5412077"/>
            </a:xfrm>
            <a:prstGeom prst="rect">
              <a:avLst/>
            </a:prstGeom>
            <a:ln w="76200">
              <a:solidFill>
                <a:srgbClr val="3081A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7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BE935B5-F604-4B28-82E0-D7447728A6D5}"/>
              </a:ext>
            </a:extLst>
          </p:cNvPr>
          <p:cNvSpPr/>
          <p:nvPr/>
        </p:nvSpPr>
        <p:spPr>
          <a:xfrm>
            <a:off x="4822722" y="2654710"/>
            <a:ext cx="2993923" cy="580103"/>
          </a:xfrm>
          <a:prstGeom prst="roundRect">
            <a:avLst/>
          </a:prstGeom>
          <a:solidFill>
            <a:srgbClr val="308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10676-110A-4E46-907B-9CAA520D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#2</a:t>
            </a:r>
            <a:r>
              <a:rPr lang="ru-RU" dirty="0"/>
              <a:t>. Использование МО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FE6A46-D749-4355-9650-0F323DADF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744200" cy="465383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Цель: обучение нейронных сетей с целью предсказания количества раковых клеток (регрессия).</a:t>
            </a:r>
          </a:p>
          <a:p>
            <a:pPr>
              <a:lnSpc>
                <a:spcPct val="100000"/>
              </a:lnSpc>
            </a:pPr>
            <a:r>
              <a:rPr lang="ru-RU" dirty="0"/>
              <a:t>Входные данные:</a:t>
            </a:r>
            <a:r>
              <a:rPr lang="en-US" dirty="0"/>
              <a:t>	   </a:t>
            </a:r>
            <a:r>
              <a:rPr lang="ru-RU" dirty="0"/>
              <a:t>              </a:t>
            </a:r>
            <a:r>
              <a:rPr lang="en-US" dirty="0"/>
              <a:t>    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140  </a:t>
            </a:r>
            <a:r>
              <a:rPr lang="ru-RU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ru-RU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200/67</a:t>
            </a:r>
            <a:endParaRPr lang="ru-RU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ru-RU" u="sng" dirty="0">
                <a:ea typeface="Calibri" panose="020F0502020204030204" pitchFamily="34" charset="0"/>
                <a:cs typeface="Times New Roman" panose="02020603050405020304" pitchFamily="18" charset="0"/>
              </a:rPr>
              <a:t>Выделение признаков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— это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процесс снижения размерности, в котором исходный набор исходных переменных сокращается до признаков для дальнейшей обработки, оставаясь при этом достаточным набором для точного и полного описания исходного набора данных.</a:t>
            </a:r>
          </a:p>
          <a:p>
            <a:pPr>
              <a:lnSpc>
                <a:spcPct val="100000"/>
              </a:lnSpc>
            </a:pP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Предобученная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ImageNet </a:t>
            </a:r>
            <a:r>
              <a:rPr lang="ru-RU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свёрточная</a:t>
            </a:r>
            <a:r>
              <a:rPr lang="ru-RU" u="sng" dirty="0">
                <a:ea typeface="Calibri" panose="020F0502020204030204" pitchFamily="34" charset="0"/>
                <a:cs typeface="Times New Roman" panose="02020603050405020304" pitchFamily="18" charset="0"/>
              </a:rPr>
              <a:t> сеть </a:t>
            </a:r>
            <a:r>
              <a:rPr lang="en-US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ResNet</a:t>
            </a:r>
            <a:r>
              <a:rPr lang="ru-RU" u="sng" dirty="0">
                <a:ea typeface="Calibri" panose="020F0502020204030204" pitchFamily="34" charset="0"/>
                <a:cs typeface="Times New Roman" panose="02020603050405020304" pitchFamily="18" charset="0"/>
              </a:rPr>
              <a:t>50.</a:t>
            </a:r>
          </a:p>
          <a:p>
            <a:pPr>
              <a:lnSpc>
                <a:spcPct val="100000"/>
              </a:lnSpc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Обучение </a:t>
            </a:r>
            <a:r>
              <a:rPr lang="ru-RU" u="sng" dirty="0">
                <a:ea typeface="Calibri" panose="020F0502020204030204" pitchFamily="34" charset="0"/>
                <a:cs typeface="Times New Roman" panose="02020603050405020304" pitchFamily="18" charset="0"/>
              </a:rPr>
              <a:t>регрессионной модели </a:t>
            </a:r>
            <a:r>
              <a:rPr lang="en-US" u="sng" dirty="0">
                <a:ea typeface="Calibri" panose="020F0502020204030204" pitchFamily="34" charset="0"/>
                <a:cs typeface="Times New Roman" panose="02020603050405020304" pitchFamily="18" charset="0"/>
              </a:rPr>
              <a:t>SVR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(регрессия опорных векторов).</a:t>
            </a:r>
          </a:p>
          <a:p>
            <a:pPr>
              <a:lnSpc>
                <a:spcPct val="10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44F5A-A5B9-4884-8BA7-649F6359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ResNet50</a:t>
            </a:r>
            <a:endParaRPr lang="ru-RU" dirty="0"/>
          </a:p>
        </p:txBody>
      </p:sp>
      <p:pic>
        <p:nvPicPr>
          <p:cNvPr id="4" name="Объект 3" descr="resnet">
            <a:extLst>
              <a:ext uri="{FF2B5EF4-FFF2-40B4-BE49-F238E27FC236}">
                <a16:creationId xmlns:a16="http://schemas.microsoft.com/office/drawing/2014/main" id="{FE89F504-35C7-449E-8A48-D393A0A969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49" y="2018340"/>
            <a:ext cx="7139141" cy="3922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7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30B4B-9DFF-45D3-B387-6C00613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SVR (</a:t>
            </a:r>
            <a:r>
              <a:rPr lang="ru-RU" dirty="0"/>
              <a:t>Регрессия опорных векторов)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1F66F9-9588-49B7-8E82-7DBADE835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0" y="2326123"/>
            <a:ext cx="8845340" cy="3710884"/>
          </a:xfrm>
        </p:spPr>
      </p:pic>
    </p:spTree>
    <p:extLst>
      <p:ext uri="{BB962C8B-B14F-4D97-AF65-F5344CB8AC3E}">
        <p14:creationId xmlns:p14="http://schemas.microsoft.com/office/powerpoint/2010/main" val="19757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CAFDC81-35BD-4438-BAFD-81CB4A7E54D5}"/>
              </a:ext>
            </a:extLst>
          </p:cNvPr>
          <p:cNvSpPr/>
          <p:nvPr/>
        </p:nvSpPr>
        <p:spPr>
          <a:xfrm>
            <a:off x="807378" y="4861661"/>
            <a:ext cx="8357171" cy="1183325"/>
          </a:xfrm>
          <a:prstGeom prst="roundRect">
            <a:avLst>
              <a:gd name="adj" fmla="val 20838"/>
            </a:avLst>
          </a:prstGeom>
          <a:solidFill>
            <a:srgbClr val="3081A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32946-1EE3-467C-88E5-37272044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3202" cy="4351338"/>
          </a:xfrm>
        </p:spPr>
        <p:txBody>
          <a:bodyPr>
            <a:noAutofit/>
          </a:bodyPr>
          <a:lstStyle/>
          <a:p>
            <a:pPr indent="45021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Характерным признаком рака является быстрое образование аномальных клеток, разрастающихся за пределы своих обычных границ и способных проникать в близлежащие части тела и распространяться в другие органы (процесс </a:t>
            </a:r>
            <a:r>
              <a:rPr lang="ru-RU" sz="2400" u="sng" dirty="0">
                <a:ea typeface="Calibri" panose="020F0502020204030204" pitchFamily="34" charset="0"/>
                <a:cs typeface="Times New Roman" panose="02020603050405020304" pitchFamily="18" charset="0"/>
              </a:rPr>
              <a:t>метастазирования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). Метастазы являются одной из основных причин смерти от рака. </a:t>
            </a:r>
          </a:p>
          <a:p>
            <a:pPr indent="45021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Так, в 2018 г. от онкологии умерли 9,6 млн человек.</a:t>
            </a:r>
            <a:endParaRPr lang="ru-RU" sz="2400" dirty="0">
              <a:ea typeface="Times New Roman" panose="02020603050405020304" pitchFamily="18" charset="0"/>
            </a:endParaRPr>
          </a:p>
          <a:p>
            <a:pPr indent="45021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ea typeface="Times New Roman" panose="02020603050405020304" pitchFamily="18" charset="0"/>
              </a:rPr>
              <a:t>При раннем выявлении рака высока вероятность положительных результатов при эффективном лечении.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8375A-6F5B-4F56-9AC8-88AD268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9B648B7E-5005-4EA2-8755-9FFA7954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43208" y="2840932"/>
            <a:ext cx="5263781" cy="24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407B9-CD5B-4237-94B0-FDCCE54F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2017F4D-0CCD-4016-BB86-6E5796E8A5B8}"/>
              </a:ext>
            </a:extLst>
          </p:cNvPr>
          <p:cNvGrpSpPr/>
          <p:nvPr/>
        </p:nvGrpSpPr>
        <p:grpSpPr>
          <a:xfrm>
            <a:off x="5727653" y="1570758"/>
            <a:ext cx="5220208" cy="5085681"/>
            <a:chOff x="2850845" y="703294"/>
            <a:chExt cx="5615997" cy="547127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61DC33B-0882-40CC-A3BA-554EC2AAB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80" b="2435"/>
            <a:stretch/>
          </p:blipFill>
          <p:spPr>
            <a:xfrm>
              <a:off x="2850845" y="703294"/>
              <a:ext cx="5615997" cy="547127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4C4021B-ECE9-4CCA-B4DE-1057D9AA6D46}"/>
                </a:ext>
              </a:extLst>
            </p:cNvPr>
            <p:cNvSpPr/>
            <p:nvPr/>
          </p:nvSpPr>
          <p:spPr>
            <a:xfrm>
              <a:off x="6095999" y="1113022"/>
              <a:ext cx="559981" cy="49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89F1450-3879-42C5-A5C8-2BA9134C4C2E}"/>
                </a:ext>
              </a:extLst>
            </p:cNvPr>
            <p:cNvSpPr/>
            <p:nvPr/>
          </p:nvSpPr>
          <p:spPr>
            <a:xfrm>
              <a:off x="5386750" y="4357095"/>
              <a:ext cx="1606350" cy="49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C491A64C-E743-4361-8E20-6D75D1A31211}"/>
              </a:ext>
            </a:extLst>
          </p:cNvPr>
          <p:cNvSpPr/>
          <p:nvPr/>
        </p:nvSpPr>
        <p:spPr>
          <a:xfrm>
            <a:off x="6476406" y="1855433"/>
            <a:ext cx="4101483" cy="4083728"/>
          </a:xfrm>
          <a:custGeom>
            <a:avLst/>
            <a:gdLst>
              <a:gd name="connsiteX0" fmla="*/ 8877 w 4101483"/>
              <a:gd name="connsiteY0" fmla="*/ 4083728 h 4083728"/>
              <a:gd name="connsiteX1" fmla="*/ 0 w 4101483"/>
              <a:gd name="connsiteY1" fmla="*/ 2991775 h 4083728"/>
              <a:gd name="connsiteX2" fmla="*/ 3053918 w 4101483"/>
              <a:gd name="connsiteY2" fmla="*/ 26633 h 4083728"/>
              <a:gd name="connsiteX3" fmla="*/ 4101483 w 4101483"/>
              <a:gd name="connsiteY3" fmla="*/ 0 h 4083728"/>
              <a:gd name="connsiteX4" fmla="*/ 8877 w 4101483"/>
              <a:gd name="connsiteY4" fmla="*/ 4083728 h 40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483" h="4083728">
                <a:moveTo>
                  <a:pt x="8877" y="4083728"/>
                </a:moveTo>
                <a:lnTo>
                  <a:pt x="0" y="2991775"/>
                </a:lnTo>
                <a:lnTo>
                  <a:pt x="3053918" y="26633"/>
                </a:lnTo>
                <a:lnTo>
                  <a:pt x="4101483" y="0"/>
                </a:lnTo>
                <a:lnTo>
                  <a:pt x="8877" y="4083728"/>
                </a:lnTo>
                <a:close/>
              </a:path>
            </a:pathLst>
          </a:custGeom>
          <a:gradFill>
            <a:gsLst>
              <a:gs pos="0">
                <a:srgbClr val="C00000">
                  <a:alpha val="5000"/>
                </a:srgbClr>
              </a:gs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D55416F5-2B46-475C-BB4B-0210136E6E5C}"/>
              </a:ext>
            </a:extLst>
          </p:cNvPr>
          <p:cNvSpPr/>
          <p:nvPr/>
        </p:nvSpPr>
        <p:spPr>
          <a:xfrm rot="10800000">
            <a:off x="6520651" y="1889849"/>
            <a:ext cx="4101483" cy="4083728"/>
          </a:xfrm>
          <a:custGeom>
            <a:avLst/>
            <a:gdLst>
              <a:gd name="connsiteX0" fmla="*/ 8877 w 4101483"/>
              <a:gd name="connsiteY0" fmla="*/ 4083728 h 4083728"/>
              <a:gd name="connsiteX1" fmla="*/ 0 w 4101483"/>
              <a:gd name="connsiteY1" fmla="*/ 2991775 h 4083728"/>
              <a:gd name="connsiteX2" fmla="*/ 3053918 w 4101483"/>
              <a:gd name="connsiteY2" fmla="*/ 26633 h 4083728"/>
              <a:gd name="connsiteX3" fmla="*/ 4101483 w 4101483"/>
              <a:gd name="connsiteY3" fmla="*/ 0 h 4083728"/>
              <a:gd name="connsiteX4" fmla="*/ 8877 w 4101483"/>
              <a:gd name="connsiteY4" fmla="*/ 4083728 h 40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483" h="4083728">
                <a:moveTo>
                  <a:pt x="8877" y="4083728"/>
                </a:moveTo>
                <a:lnTo>
                  <a:pt x="0" y="2991775"/>
                </a:lnTo>
                <a:lnTo>
                  <a:pt x="3053918" y="26633"/>
                </a:lnTo>
                <a:lnTo>
                  <a:pt x="4101483" y="0"/>
                </a:lnTo>
                <a:lnTo>
                  <a:pt x="8877" y="4083728"/>
                </a:lnTo>
                <a:close/>
              </a:path>
            </a:pathLst>
          </a:custGeom>
          <a:gradFill>
            <a:gsLst>
              <a:gs pos="0">
                <a:srgbClr val="C00000">
                  <a:alpha val="5000"/>
                </a:srgbClr>
              </a:gs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67EF0-C52A-4998-AB9F-EA445F3C29AB}"/>
              </a:ext>
            </a:extLst>
          </p:cNvPr>
          <p:cNvSpPr txBox="1"/>
          <p:nvPr/>
        </p:nvSpPr>
        <p:spPr>
          <a:xfrm>
            <a:off x="1569866" y="3429000"/>
            <a:ext cx="2222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Score: 0,678</a:t>
            </a:r>
            <a:endParaRPr lang="ru-RU" sz="32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8C9C356-E641-4CD3-BC2B-4552AB34E9D9}"/>
              </a:ext>
            </a:extLst>
          </p:cNvPr>
          <p:cNvSpPr/>
          <p:nvPr/>
        </p:nvSpPr>
        <p:spPr>
          <a:xfrm>
            <a:off x="1187021" y="2992164"/>
            <a:ext cx="2987780" cy="1458445"/>
          </a:xfrm>
          <a:prstGeom prst="roundRect">
            <a:avLst/>
          </a:prstGeom>
          <a:noFill/>
          <a:ln w="57150">
            <a:solidFill>
              <a:srgbClr val="30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8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3BE6E-F780-4AED-A133-EC16F2A0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932A35-F7BD-4D5D-B0D6-A236CC004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Разработаны два метода: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Детектирование центров раковых клеток с использованием преобразования расстояния.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Применение машинного обучения для предсказания количества раковых клеток.</a:t>
            </a:r>
          </a:p>
          <a:p>
            <a:r>
              <a:rPr lang="ru-RU" dirty="0"/>
              <a:t>В будущем планируется исправить неточности реализованных на данном этапе методов.</a:t>
            </a:r>
          </a:p>
          <a:p>
            <a:r>
              <a:rPr lang="ru-RU" dirty="0"/>
              <a:t>Также планируется поиск новых подходов к решению поставленной задачи.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89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C2467-1BBA-4927-A27D-8D8FAE88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использованной литературы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3F764A-C6FC-4619-B2A5-491E58FE5385}"/>
              </a:ext>
            </a:extLst>
          </p:cNvPr>
          <p:cNvSpPr/>
          <p:nvPr/>
        </p:nvSpPr>
        <p:spPr>
          <a:xfrm>
            <a:off x="457200" y="2038135"/>
            <a:ext cx="1127759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KovalevV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A.,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LiauchukV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A.,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KalinovskiA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A.,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FridmanM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V. Tumor segmentation in whole-slide histology images using deep learning. Informatics, 2019, vol. 16, no. 2, pp. 18–26(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inRussian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Xu, Yan, </a:t>
            </a:r>
            <a:r>
              <a:rPr lang="en-US" sz="20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. Deep learning of feature representation with multiple instance learning for medical image analysis. Acoustics, Speech and Signal Processing (ICASSP), 2014 IEEE International Conference on. IEEE, 2014</a:t>
            </a:r>
            <a:r>
              <a:rPr lang="ru-RU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Gerdes J, Schwab U, Lemke H, Stein H. Production of a mouse monoclonal antibody reactive with a human nuclear antigen associated with cell proliferation. International journal of cancer. 1983;31:13–20. </a:t>
            </a:r>
            <a:r>
              <a:rPr lang="en-US" sz="20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: 10.1002/ijc.2910310104.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Assersohn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L., Salter J., Powles T.J. et al. Studies of the potential utility of Ki67 as a predictive molecular marker of clinical response in primary breast cancer // Breast Cancer Res Treat. 200 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Xing F,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H,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Neltner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J, Yang L. Automatic ki-67 counting using robust cell detection and online dictionary learning. IEEE Transactions on Biomedical Engineering. 2014;61:859–870.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: 10.1109/TBME.2013.2291703.3. Vol. 82 (2).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113–123.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36C3F-2750-402F-B7B3-6AE8AAE3D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37" y="1755356"/>
            <a:ext cx="8160550" cy="3347288"/>
          </a:xfrm>
        </p:spPr>
        <p:txBody>
          <a:bodyPr>
            <a:noAutofit/>
          </a:bodyPr>
          <a:lstStyle/>
          <a:p>
            <a:r>
              <a:rPr lang="ru-RU" sz="4400" dirty="0"/>
              <a:t>Разработка алгоритмов  и программных средств локализации злокачественных опухолей на гистологических изображениях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C1F770-87F0-4241-A82C-2A876963D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9120" y="4572461"/>
            <a:ext cx="3671777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Подготовил:</a:t>
            </a:r>
          </a:p>
          <a:p>
            <a:pPr algn="l"/>
            <a:r>
              <a:rPr lang="ru-RU" dirty="0"/>
              <a:t>Крук Т.С.</a:t>
            </a:r>
          </a:p>
          <a:p>
            <a:pPr algn="l"/>
            <a:r>
              <a:rPr lang="ru-RU" dirty="0"/>
              <a:t>Научный руководитель: </a:t>
            </a:r>
          </a:p>
          <a:p>
            <a:pPr algn="l"/>
            <a:r>
              <a:rPr lang="ru-RU" dirty="0"/>
              <a:t>Ковалев В. А.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B2992B6-5C37-49E1-A59A-FBFF9F89F326}"/>
              </a:ext>
            </a:extLst>
          </p:cNvPr>
          <p:cNvCxnSpPr>
            <a:cxnSpLocks/>
          </p:cNvCxnSpPr>
          <p:nvPr/>
        </p:nvCxnSpPr>
        <p:spPr>
          <a:xfrm>
            <a:off x="318499" y="1787969"/>
            <a:ext cx="794192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BAD6D60-C645-4CBB-B6A5-EC71D3DF80B0}"/>
              </a:ext>
            </a:extLst>
          </p:cNvPr>
          <p:cNvCxnSpPr>
            <a:cxnSpLocks/>
          </p:cNvCxnSpPr>
          <p:nvPr/>
        </p:nvCxnSpPr>
        <p:spPr>
          <a:xfrm>
            <a:off x="318499" y="5400342"/>
            <a:ext cx="794192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DD33FB6-26C1-4A19-ABC5-6F9A35F92D44}"/>
              </a:ext>
            </a:extLst>
          </p:cNvPr>
          <p:cNvSpPr txBox="1">
            <a:spLocks/>
          </p:cNvSpPr>
          <p:nvPr/>
        </p:nvSpPr>
        <p:spPr>
          <a:xfrm>
            <a:off x="8609744" y="791155"/>
            <a:ext cx="3582256" cy="263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i="1" dirty="0">
                <a:latin typeface="+mj-lt"/>
              </a:rPr>
              <a:t>Спасибо за </a:t>
            </a:r>
          </a:p>
          <a:p>
            <a:r>
              <a:rPr lang="ru-RU" sz="4800" i="1" dirty="0">
                <a:latin typeface="+mj-lt"/>
              </a:rPr>
              <a:t>уделенное </a:t>
            </a:r>
          </a:p>
          <a:p>
            <a:r>
              <a:rPr lang="ru-RU" sz="4800" i="1" dirty="0">
                <a:latin typeface="+mj-lt"/>
              </a:rPr>
              <a:t>время!</a:t>
            </a:r>
            <a:endParaRPr lang="ru-RU" sz="4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6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2B30F-2137-4A7C-9652-A2D6AF40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750F8-AB4D-458B-A058-79E784CFE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35" y="1974998"/>
            <a:ext cx="3790950" cy="3886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F99DBA-808F-4F0E-825B-A2FD5772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85" y="1974998"/>
            <a:ext cx="3790950" cy="38593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ADFD954-82CD-4D51-9929-C9EADBFA8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000" y="1985355"/>
            <a:ext cx="3807600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8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CAFDC81-35BD-4438-BAFD-81CB4A7E54D5}"/>
              </a:ext>
            </a:extLst>
          </p:cNvPr>
          <p:cNvSpPr/>
          <p:nvPr/>
        </p:nvSpPr>
        <p:spPr>
          <a:xfrm>
            <a:off x="807379" y="4208207"/>
            <a:ext cx="6144028" cy="1325563"/>
          </a:xfrm>
          <a:prstGeom prst="roundRect">
            <a:avLst>
              <a:gd name="adj" fmla="val 20838"/>
            </a:avLst>
          </a:prstGeom>
          <a:solidFill>
            <a:srgbClr val="3081A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32946-1EE3-467C-88E5-37272044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3207" cy="3847588"/>
          </a:xfrm>
        </p:spPr>
        <p:txBody>
          <a:bodyPr>
            <a:noAutofit/>
          </a:bodyPr>
          <a:lstStyle/>
          <a:p>
            <a:pPr marL="5715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ea typeface="Times New Roman" panose="02020603050405020304" pitchFamily="18" charset="0"/>
              </a:rPr>
              <a:t>Анализ гистологических изображений </a:t>
            </a:r>
            <a:r>
              <a:rPr lang="ru-RU" sz="2400" dirty="0">
                <a:ea typeface="Times New Roman" panose="02020603050405020304" pitchFamily="18" charset="0"/>
              </a:rPr>
              <a:t>срезов тканей пациента (биопсия + окрашивание).</a:t>
            </a:r>
          </a:p>
          <a:p>
            <a:pPr marL="5715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Специалист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изучает изображение ткани и устанавливает клинический диагноз.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Применение современных алгоритмов детектирования необходимо для постановки правильного диагноза.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8375A-6F5B-4F56-9AC8-88AD268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диагностики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E2D588-F5D9-4AF3-874B-EBAF86322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7" t="267" r="8559" b="-1"/>
          <a:stretch/>
        </p:blipFill>
        <p:spPr>
          <a:xfrm>
            <a:off x="7516121" y="1691148"/>
            <a:ext cx="4312086" cy="47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8BC5B-FD2F-41C4-8751-81BF6517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8F781-1651-49BC-B21F-A355C292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94910"/>
            <a:ext cx="10515600" cy="26873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cs typeface="Times New Roman" panose="02020603050405020304" pitchFamily="18" charset="0"/>
              </a:rPr>
              <a:t>Предложить методы детектирования раковых клеток и подсчета их количества.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cs typeface="Times New Roman" panose="02020603050405020304" pitchFamily="18" charset="0"/>
              </a:rPr>
              <a:t>Реализовать данные методы и оценить результаты их работы.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В случае неудовлетворительных результатов предложить способы оптимизации алгоритмов.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4125FC9-709D-4F83-A507-9803818379FF}"/>
              </a:ext>
            </a:extLst>
          </p:cNvPr>
          <p:cNvSpPr/>
          <p:nvPr/>
        </p:nvSpPr>
        <p:spPr>
          <a:xfrm>
            <a:off x="521109" y="2314627"/>
            <a:ext cx="11149781" cy="2998838"/>
          </a:xfrm>
          <a:prstGeom prst="roundRect">
            <a:avLst/>
          </a:prstGeom>
          <a:noFill/>
          <a:ln w="57150">
            <a:solidFill>
              <a:srgbClr val="308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5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6A010-2F52-4039-82FD-70CD739F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5"/>
          <a:stretch/>
        </p:blipFill>
        <p:spPr>
          <a:xfrm>
            <a:off x="0" y="-101600"/>
            <a:ext cx="12192000" cy="6991532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B8E1797-D788-40B7-B1DF-01724A466F9B}"/>
              </a:ext>
            </a:extLst>
          </p:cNvPr>
          <p:cNvSpPr/>
          <p:nvPr/>
        </p:nvSpPr>
        <p:spPr>
          <a:xfrm>
            <a:off x="565079" y="215031"/>
            <a:ext cx="7321621" cy="1183325"/>
          </a:xfrm>
          <a:prstGeom prst="roundRect">
            <a:avLst>
              <a:gd name="adj" fmla="val 20838"/>
            </a:avLst>
          </a:prstGeom>
          <a:solidFill>
            <a:srgbClr val="3081A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D6BBA8-EF76-4EFD-9B72-4BABD847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13"/>
            <a:ext cx="7048500" cy="1325563"/>
          </a:xfrm>
        </p:spPr>
        <p:txBody>
          <a:bodyPr>
            <a:normAutofit/>
          </a:bodyPr>
          <a:lstStyle/>
          <a:p>
            <a:r>
              <a:rPr lang="ru-RU" sz="4000" dirty="0" err="1"/>
              <a:t>Полнослайдовые</a:t>
            </a:r>
            <a:r>
              <a:rPr lang="ru-RU" sz="4000" dirty="0"/>
              <a:t> изображения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7335DF-EB93-4831-8AD5-C4DE6B5A9131}"/>
              </a:ext>
            </a:extLst>
          </p:cNvPr>
          <p:cNvSpPr/>
          <p:nvPr/>
        </p:nvSpPr>
        <p:spPr>
          <a:xfrm>
            <a:off x="5207000" y="2977014"/>
            <a:ext cx="1270000" cy="1219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64A47C-C274-47BD-AFC9-A3E06D54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37" y="1671807"/>
            <a:ext cx="5010525" cy="474920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3356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81B39-3A86-433A-B8CA-F69837FB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Антиген </a:t>
            </a:r>
            <a:r>
              <a:rPr lang="en-US" dirty="0"/>
              <a:t>Ki-67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E4BDB-C6A9-4E5F-8F31-C89578A8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09619" cy="4351338"/>
          </a:xfrm>
        </p:spPr>
        <p:txBody>
          <a:bodyPr/>
          <a:lstStyle/>
          <a:p>
            <a:r>
              <a:rPr lang="ru-RU" dirty="0">
                <a:ea typeface="Times New Roman" panose="02020603050405020304" pitchFamily="18" charset="0"/>
              </a:rPr>
              <a:t>Антиген KI-67, также известный как</a:t>
            </a:r>
            <a:r>
              <a:rPr lang="en-US" dirty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MKI67, представляет собой белок, который у человека кодируется геном MKI67</a:t>
            </a:r>
            <a:r>
              <a:rPr lang="en-US" dirty="0">
                <a:ea typeface="Times New Roman" panose="02020603050405020304" pitchFamily="18" charset="0"/>
              </a:rPr>
              <a:t>.</a:t>
            </a:r>
          </a:p>
          <a:p>
            <a:r>
              <a:rPr lang="ru-RU" dirty="0">
                <a:ea typeface="Times New Roman" panose="02020603050405020304" pitchFamily="18" charset="0"/>
              </a:rPr>
              <a:t>Антиген KI-67 является ядерным белком, который необходим для клеточной пролиферации.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18B430-62D2-49B7-B492-BEFF0C1C1C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24" y="2171342"/>
            <a:ext cx="3864078" cy="36591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9F389D-1718-4655-9C78-E0E0A329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42" y="4491872"/>
            <a:ext cx="1600282" cy="1676486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3CAAE8-0A63-401E-8411-1B892641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80" y="4505584"/>
            <a:ext cx="1600282" cy="1671379"/>
          </a:xfrm>
          <a:prstGeom prst="rect">
            <a:avLst/>
          </a:prstGeom>
          <a:ln w="57150">
            <a:solidFill>
              <a:srgbClr val="578E70"/>
            </a:solidFill>
          </a:ln>
        </p:spPr>
      </p:pic>
    </p:spTree>
    <p:extLst>
      <p:ext uri="{BB962C8B-B14F-4D97-AF65-F5344CB8AC3E}">
        <p14:creationId xmlns:p14="http://schemas.microsoft.com/office/powerpoint/2010/main" val="40646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D49A14-C2B0-4CFC-B7BC-CB532B48F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53"/>
          <a:stretch/>
        </p:blipFill>
        <p:spPr>
          <a:xfrm>
            <a:off x="4142692" y="1530742"/>
            <a:ext cx="8049308" cy="5100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B2AB-6EBA-4002-A498-EBE81C8876EB}"/>
              </a:ext>
            </a:extLst>
          </p:cNvPr>
          <p:cNvSpPr txBox="1"/>
          <p:nvPr/>
        </p:nvSpPr>
        <p:spPr>
          <a:xfrm>
            <a:off x="9740233" y="3850232"/>
            <a:ext cx="21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78E70"/>
                </a:solidFill>
              </a:rPr>
              <a:t>90%</a:t>
            </a:r>
            <a:endParaRPr lang="ru-RU" sz="2400" b="1" dirty="0">
              <a:solidFill>
                <a:srgbClr val="578E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298C2-090B-4C86-A200-23EB57B3D6C1}"/>
              </a:ext>
            </a:extLst>
          </p:cNvPr>
          <p:cNvSpPr txBox="1"/>
          <p:nvPr/>
        </p:nvSpPr>
        <p:spPr>
          <a:xfrm>
            <a:off x="7168926" y="3852809"/>
            <a:ext cx="21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78E70"/>
                </a:solidFill>
              </a:rPr>
              <a:t>60%</a:t>
            </a:r>
            <a:endParaRPr lang="ru-RU" sz="2400" b="1" dirty="0">
              <a:solidFill>
                <a:srgbClr val="578E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E015B-DAD3-49FD-A3BC-05083FB1D300}"/>
              </a:ext>
            </a:extLst>
          </p:cNvPr>
          <p:cNvSpPr txBox="1"/>
          <p:nvPr/>
        </p:nvSpPr>
        <p:spPr>
          <a:xfrm>
            <a:off x="4597619" y="3852809"/>
            <a:ext cx="21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78E70"/>
                </a:solidFill>
              </a:rPr>
              <a:t>30%</a:t>
            </a:r>
            <a:endParaRPr lang="ru-RU" sz="2400" b="1" dirty="0">
              <a:solidFill>
                <a:srgbClr val="578E70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EC47EF-0581-4C20-BF9E-722AB28FB487}"/>
              </a:ext>
            </a:extLst>
          </p:cNvPr>
          <p:cNvSpPr/>
          <p:nvPr/>
        </p:nvSpPr>
        <p:spPr>
          <a:xfrm>
            <a:off x="9419062" y="1570900"/>
            <a:ext cx="2643522" cy="5060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06404F9-CB44-4BFF-B4B7-B5A9DA3F2882}"/>
              </a:ext>
            </a:extLst>
          </p:cNvPr>
          <p:cNvSpPr/>
          <p:nvPr/>
        </p:nvSpPr>
        <p:spPr>
          <a:xfrm>
            <a:off x="6845585" y="1570901"/>
            <a:ext cx="2643522" cy="5060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D95364-DFA8-4F78-83F0-05A65FDA8F11}"/>
              </a:ext>
            </a:extLst>
          </p:cNvPr>
          <p:cNvSpPr/>
          <p:nvPr/>
        </p:nvSpPr>
        <p:spPr>
          <a:xfrm>
            <a:off x="4272108" y="1570901"/>
            <a:ext cx="2643522" cy="5060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8155E-991F-4476-A051-83D62B25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Proliferation rate (</a:t>
            </a:r>
            <a:r>
              <a:rPr lang="ru-RU" dirty="0"/>
              <a:t>скорость распространения)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8D00625-35C6-4E39-9797-D7CCAEFAAB08}"/>
              </a:ext>
            </a:extLst>
          </p:cNvPr>
          <p:cNvGrpSpPr/>
          <p:nvPr/>
        </p:nvGrpSpPr>
        <p:grpSpPr>
          <a:xfrm>
            <a:off x="4318252" y="2853813"/>
            <a:ext cx="3555497" cy="1960558"/>
            <a:chOff x="3170902" y="2362199"/>
            <a:chExt cx="4718676" cy="2382347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D1DECDB2-EFB0-4BA2-B9B8-73C0AEFC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410" y="2538342"/>
              <a:ext cx="4112919" cy="2134670"/>
            </a:xfrm>
            <a:prstGeom prst="rect">
              <a:avLst/>
            </a:prstGeom>
          </p:spPr>
        </p:pic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E933B721-5FC6-486B-A5F8-B6186AD246A6}"/>
                </a:ext>
              </a:extLst>
            </p:cNvPr>
            <p:cNvSpPr/>
            <p:nvPr/>
          </p:nvSpPr>
          <p:spPr>
            <a:xfrm>
              <a:off x="3170902" y="2362199"/>
              <a:ext cx="4718676" cy="2382347"/>
            </a:xfrm>
            <a:prstGeom prst="roundRect">
              <a:avLst/>
            </a:prstGeom>
            <a:noFill/>
            <a:ln w="57150">
              <a:solidFill>
                <a:srgbClr val="308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840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32747 -0.0048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0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573341-C9D7-441A-A62F-B1B090D9F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8295"/>
            <a:ext cx="2438400" cy="2438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B88E1A-88F4-427E-8037-374908F37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88295"/>
            <a:ext cx="2438400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C31310-151E-4476-8686-F9961B45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8295"/>
            <a:ext cx="2438400" cy="24384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4C2CBE-3B7E-4F22-B028-08686F0D4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988295"/>
            <a:ext cx="2438400" cy="2438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2E7CE5-ED1A-4B88-8177-51611901A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6695"/>
            <a:ext cx="2438400" cy="2438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371F19-2BF2-4A5B-AE26-E79F5E95C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26695"/>
            <a:ext cx="2438400" cy="2438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4E43851-643C-4F87-81B9-03610A00B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26695"/>
            <a:ext cx="2438400" cy="2438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1B9A146-B8E1-45C3-8AD4-1499166F5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426695"/>
            <a:ext cx="2438400" cy="24384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ACEEF20-B643-4AA0-8405-A1705D59CA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26695"/>
            <a:ext cx="2438400" cy="2438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A3374D-74B2-4505-8245-B0895B2F8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133"/>
            <a:ext cx="2438400" cy="24384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E5824DE-CDA9-48D3-9BA3-6F70BFFDC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-450105"/>
            <a:ext cx="2438400" cy="24384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6FECA8D-E575-43FC-AAA0-BF31F0F88A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-432402"/>
            <a:ext cx="2438400" cy="24384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9BC141B-9637-4EEA-91E7-41DAA9E8E9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8" y="-432402"/>
            <a:ext cx="2438400" cy="24384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7E88336-F0A2-4DA5-B4AD-729193339F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-441133"/>
            <a:ext cx="2438400" cy="2438400"/>
          </a:xfrm>
          <a:prstGeom prst="rect">
            <a:avLst/>
          </a:prstGeom>
        </p:spPr>
      </p:pic>
      <p:pic>
        <p:nvPicPr>
          <p:cNvPr id="35" name="Объект 4">
            <a:extLst>
              <a:ext uri="{FF2B5EF4-FFF2-40B4-BE49-F238E27FC236}">
                <a16:creationId xmlns:a16="http://schemas.microsoft.com/office/drawing/2014/main" id="{7EE6C3F2-D6AB-4162-99E4-5ED33CBF4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597"/>
            <a:ext cx="2438400" cy="2438400"/>
          </a:xfrm>
          <a:prstGeom prst="rect">
            <a:avLst/>
          </a:prstGeom>
        </p:spPr>
      </p:pic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821D90A-33A2-4697-94F3-B3B6CBFAA6E9}"/>
              </a:ext>
            </a:extLst>
          </p:cNvPr>
          <p:cNvSpPr/>
          <p:nvPr/>
        </p:nvSpPr>
        <p:spPr>
          <a:xfrm>
            <a:off x="565079" y="197422"/>
            <a:ext cx="9431676" cy="1183325"/>
          </a:xfrm>
          <a:prstGeom prst="roundRect">
            <a:avLst>
              <a:gd name="adj" fmla="val 20838"/>
            </a:avLst>
          </a:prstGeom>
          <a:solidFill>
            <a:srgbClr val="3081A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C6B7D-A3E3-48E3-A934-B7842AA0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304"/>
            <a:ext cx="10515600" cy="1325563"/>
          </a:xfrm>
        </p:spPr>
        <p:txBody>
          <a:bodyPr/>
          <a:lstStyle/>
          <a:p>
            <a:r>
              <a:rPr lang="ru-RU" dirty="0"/>
              <a:t>Примеры гистологических плиток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BBFC16-6D48-47EC-8769-085C2F15A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7777" y="1678000"/>
            <a:ext cx="4876803" cy="4876803"/>
          </a:xfrm>
          <a:prstGeom prst="rect">
            <a:avLst/>
          </a:prstGeom>
          <a:ln w="57150">
            <a:solidFill>
              <a:srgbClr val="3081AC"/>
            </a:solidFill>
          </a:ln>
        </p:spPr>
      </p:pic>
    </p:spTree>
    <p:extLst>
      <p:ext uri="{BB962C8B-B14F-4D97-AF65-F5344CB8AC3E}">
        <p14:creationId xmlns:p14="http://schemas.microsoft.com/office/powerpoint/2010/main" val="39671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31F6A-A0F1-4946-85B0-2DE5D6BA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#1. </a:t>
            </a:r>
            <a:r>
              <a:rPr lang="ru-RU" dirty="0"/>
              <a:t>Описание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0DDED5-93B0-4CC0-89F3-02798B266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684" cy="4351338"/>
          </a:xfrm>
        </p:spPr>
        <p:txBody>
          <a:bodyPr/>
          <a:lstStyle/>
          <a:p>
            <a:r>
              <a:rPr lang="ru-RU" b="1" dirty="0"/>
              <a:t>Цель: </a:t>
            </a:r>
            <a:r>
              <a:rPr lang="ru-RU" dirty="0"/>
              <a:t>детектирование центров раковых клеток и подсчет их количества.</a:t>
            </a:r>
          </a:p>
          <a:p>
            <a:r>
              <a:rPr lang="ru-RU" b="1" dirty="0">
                <a:ea typeface="Times New Roman" panose="02020603050405020304" pitchFamily="18" charset="0"/>
              </a:rPr>
              <a:t>Преимуществом данного алгоритма</a:t>
            </a:r>
            <a:r>
              <a:rPr lang="ru-RU" dirty="0">
                <a:ea typeface="Times New Roman" panose="02020603050405020304" pitchFamily="18" charset="0"/>
              </a:rPr>
              <a:t> является его возможность различать клетки, которые заканчивают процесс деления или находятся слишком близко (что границы не различимы), как разные клетки.</a:t>
            </a:r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0C29C-D695-49D1-91B3-16CA340B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53" y="1825625"/>
            <a:ext cx="3812847" cy="4003109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03BF55D6-3628-4DC4-838E-70442E13D441}"/>
              </a:ext>
            </a:extLst>
          </p:cNvPr>
          <p:cNvSpPr/>
          <p:nvPr/>
        </p:nvSpPr>
        <p:spPr>
          <a:xfrm rot="852012">
            <a:off x="8584381" y="2689043"/>
            <a:ext cx="607058" cy="937387"/>
          </a:xfrm>
          <a:prstGeom prst="ellipse">
            <a:avLst/>
          </a:prstGeom>
          <a:noFill/>
          <a:ln w="57150">
            <a:solidFill>
              <a:srgbClr val="3DE4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7C7EE6C-E9D6-4828-9403-EDB009BA84B2}"/>
              </a:ext>
            </a:extLst>
          </p:cNvPr>
          <p:cNvSpPr/>
          <p:nvPr/>
        </p:nvSpPr>
        <p:spPr>
          <a:xfrm rot="18298510">
            <a:off x="8734737" y="3413452"/>
            <a:ext cx="607058" cy="870252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3E5C1BC-2FAF-4311-AF50-454F0F2FF939}"/>
              </a:ext>
            </a:extLst>
          </p:cNvPr>
          <p:cNvSpPr/>
          <p:nvPr/>
        </p:nvSpPr>
        <p:spPr>
          <a:xfrm rot="6455938">
            <a:off x="8965349" y="4047706"/>
            <a:ext cx="663585" cy="101913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2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667</Words>
  <Application>Microsoft Office PowerPoint</Application>
  <PresentationFormat>Widescreen</PresentationFormat>
  <Paragraphs>78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Тема Office</vt:lpstr>
      <vt:lpstr>Разработка алгоритмов  и программных средств локализации злокачественных опухолей на гистологических изображениях</vt:lpstr>
      <vt:lpstr>Введение</vt:lpstr>
      <vt:lpstr>Способ диагностики</vt:lpstr>
      <vt:lpstr>Цели</vt:lpstr>
      <vt:lpstr>Полнослайдовые изображения</vt:lpstr>
      <vt:lpstr>Антиген Ki-67</vt:lpstr>
      <vt:lpstr>Proliferation rate (скорость распространения)</vt:lpstr>
      <vt:lpstr>Примеры гистологических плиток</vt:lpstr>
      <vt:lpstr>Метод #1. Описание алгоритма</vt:lpstr>
      <vt:lpstr>Описание алгоритма</vt:lpstr>
      <vt:lpstr>Бинаризация изображения</vt:lpstr>
      <vt:lpstr>PowerPoint Presentation</vt:lpstr>
      <vt:lpstr>Distance transform</vt:lpstr>
      <vt:lpstr>PowerPoint Presentation</vt:lpstr>
      <vt:lpstr>Описание итерации цикла</vt:lpstr>
      <vt:lpstr>PowerPoint Presentation</vt:lpstr>
      <vt:lpstr>Метод #2. Использование МО</vt:lpstr>
      <vt:lpstr>ResNet50</vt:lpstr>
      <vt:lpstr>SVR (Регрессия опорных векторов)</vt:lpstr>
      <vt:lpstr>Результаты</vt:lpstr>
      <vt:lpstr>Заключение</vt:lpstr>
      <vt:lpstr>Список использованной литературы</vt:lpstr>
      <vt:lpstr>Разработка алгоритмов  и программных средств локализации злокачественных опухолей на гистологических изображениях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Timofey Kruk</dc:creator>
  <cp:lastModifiedBy>Timofey Kruk</cp:lastModifiedBy>
  <cp:revision>63</cp:revision>
  <dcterms:created xsi:type="dcterms:W3CDTF">2019-12-05T12:30:01Z</dcterms:created>
  <dcterms:modified xsi:type="dcterms:W3CDTF">2020-05-20T00:38:48Z</dcterms:modified>
</cp:coreProperties>
</file>